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145705231" r:id="rId2"/>
    <p:sldId id="214570511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>
      <p:cViewPr varScale="1">
        <p:scale>
          <a:sx n="80" d="100"/>
          <a:sy n="8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31587-A6DF-4038-8348-147A5DAB4EC9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E9B30-1E79-4D76-BB30-D7B5A3901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96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D5AB0-1E68-4C29-93F0-540B32DC03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31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11160125" cy="450791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908720"/>
            <a:ext cx="11160125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7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9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736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160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11175732" cy="450791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908720"/>
            <a:ext cx="11175732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51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pic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1736724"/>
            <a:ext cx="12192000" cy="5121276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11160125" cy="209522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908720"/>
            <a:ext cx="11160125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7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67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6" y="1766461"/>
            <a:ext cx="11160126" cy="1986575"/>
          </a:xfrm>
        </p:spPr>
        <p:txBody>
          <a:bodyPr anchor="t"/>
          <a:lstStyle>
            <a:lvl1pPr algn="l">
              <a:lnSpc>
                <a:spcPct val="95000"/>
              </a:lnSpc>
              <a:defRPr sz="66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3911202"/>
            <a:ext cx="11160125" cy="2470547"/>
          </a:xfrm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1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cxnSp>
        <p:nvCxnSpPr>
          <p:cNvPr id="8" name="Straight Connector 7"/>
          <p:cNvCxnSpPr/>
          <p:nvPr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1" y="365125"/>
            <a:ext cx="1764000" cy="43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648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rand_OS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1875304"/>
            <a:ext cx="11160125" cy="3677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25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rand_LEDVANCE OS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1875304"/>
            <a:ext cx="11160125" cy="3677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89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rand_LEDVANCE OS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1875304"/>
            <a:ext cx="11160125" cy="3677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328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rand_SYLV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1875304"/>
            <a:ext cx="11160125" cy="3677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7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Partner Brand)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8727732" cy="450791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8" y="908720"/>
            <a:ext cx="8727732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ildplatzhalter 18"/>
          <p:cNvSpPr>
            <a:spLocks noGrp="1"/>
          </p:cNvSpPr>
          <p:nvPr>
            <p:ph type="pic" sz="quarter" idx="10" hasCustomPrompt="1"/>
          </p:nvPr>
        </p:nvSpPr>
        <p:spPr>
          <a:xfrm>
            <a:off x="9938903" y="1955217"/>
            <a:ext cx="1738800" cy="756000"/>
          </a:xfrm>
          <a:solidFill>
            <a:schemeClr val="bg1"/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de-DE" sz="800" b="1">
                <a:solidFill>
                  <a:schemeClr val="tx2"/>
                </a:solidFill>
              </a:rPr>
              <a:t>Partner Brand</a:t>
            </a:r>
          </a:p>
        </p:txBody>
      </p:sp>
    </p:spTree>
    <p:extLst>
      <p:ext uri="{BB962C8B-B14F-4D97-AF65-F5344CB8AC3E}">
        <p14:creationId xmlns:p14="http://schemas.microsoft.com/office/powerpoint/2010/main" val="312019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085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(Partner Brand)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5937" y="908720"/>
            <a:ext cx="9396487" cy="67749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1875304"/>
            <a:ext cx="11160125" cy="450644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Bildplatzhalter 18"/>
          <p:cNvSpPr>
            <a:spLocks noGrp="1"/>
          </p:cNvSpPr>
          <p:nvPr>
            <p:ph type="pic" sz="quarter" idx="10" hasCustomPrompt="1"/>
          </p:nvPr>
        </p:nvSpPr>
        <p:spPr>
          <a:xfrm>
            <a:off x="10437909" y="932024"/>
            <a:ext cx="1238153" cy="588764"/>
          </a:xfrm>
          <a:solidFill>
            <a:schemeClr val="bg1"/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de-DE" sz="800" b="1">
                <a:solidFill>
                  <a:schemeClr val="tx2"/>
                </a:solidFill>
              </a:rPr>
              <a:t>Partner Brand</a:t>
            </a:r>
          </a:p>
        </p:txBody>
      </p:sp>
    </p:spTree>
    <p:extLst>
      <p:ext uri="{BB962C8B-B14F-4D97-AF65-F5344CB8AC3E}">
        <p14:creationId xmlns:p14="http://schemas.microsoft.com/office/powerpoint/2010/main" val="937784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right)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96977" y="0"/>
            <a:ext cx="919502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5500" y="908720"/>
            <a:ext cx="8450562" cy="67749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1" y="365125"/>
            <a:ext cx="1764000" cy="43476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gray">
          <a:xfrm>
            <a:off x="3225500" y="1736725"/>
            <a:ext cx="8450562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ildplatzhalt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07" y="4262469"/>
            <a:ext cx="2997200" cy="211928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CB will </a:t>
            </a:r>
            <a:r>
              <a:rPr lang="de-DE" err="1"/>
              <a:t>add</a:t>
            </a:r>
            <a:r>
              <a:rPr lang="de-DE"/>
              <a:t> </a:t>
            </a:r>
            <a:r>
              <a:rPr lang="de-DE" err="1"/>
              <a:t>application</a:t>
            </a:r>
            <a:r>
              <a:rPr lang="de-DE"/>
              <a:t> </a:t>
            </a:r>
            <a:r>
              <a:rPr lang="de-DE" err="1"/>
              <a:t>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331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908720"/>
            <a:ext cx="3563938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4329100"/>
            <a:ext cx="3563938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295775" y="4329100"/>
            <a:ext cx="3600449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8112125" y="4329100"/>
            <a:ext cx="3563937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295774" y="908720"/>
            <a:ext cx="3600449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8112124" y="908720"/>
            <a:ext cx="3563937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7896223" y="1586211"/>
            <a:ext cx="215902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4079875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4295774" y="1916113"/>
            <a:ext cx="3600451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20" name="Chart Placeholder 17"/>
          <p:cNvSpPr>
            <a:spLocks noGrp="1"/>
          </p:cNvSpPr>
          <p:nvPr>
            <p:ph type="chart" sz="quarter" idx="19"/>
          </p:nvPr>
        </p:nvSpPr>
        <p:spPr>
          <a:xfrm>
            <a:off x="8112124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089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7" y="908720"/>
            <a:ext cx="5472111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4329100"/>
            <a:ext cx="5472111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03950" y="4329100"/>
            <a:ext cx="5472110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203949" y="908720"/>
            <a:ext cx="5472110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5988049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5472109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6203950" y="1916113"/>
            <a:ext cx="5472113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121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7" y="908720"/>
            <a:ext cx="11160122" cy="67749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112124" y="1874243"/>
            <a:ext cx="3563935" cy="4507507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7380288" cy="446563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16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gray">
          <a:xfrm>
            <a:off x="0" y="1586211"/>
            <a:ext cx="121920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9589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64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pic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1736724"/>
            <a:ext cx="12192000" cy="5121276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11175732" cy="209522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908720"/>
            <a:ext cx="11160125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49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414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Partner Brand)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38" y="1873833"/>
            <a:ext cx="8727732" cy="4507917"/>
          </a:xfrm>
        </p:spPr>
        <p:txBody>
          <a:bodyPr anchor="t"/>
          <a:lstStyle>
            <a:lvl1pPr algn="l">
              <a:lnSpc>
                <a:spcPct val="9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8" y="908720"/>
            <a:ext cx="8715544" cy="676800"/>
          </a:xfrm>
        </p:spPr>
        <p:txBody>
          <a:bodyPr anchor="b"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pic>
        <p:nvPicPr>
          <p:cNvPr id="10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670" y="319956"/>
            <a:ext cx="2448000" cy="603354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ildplatzhalter 18"/>
          <p:cNvSpPr>
            <a:spLocks noGrp="1"/>
          </p:cNvSpPr>
          <p:nvPr>
            <p:ph type="pic" sz="quarter" idx="10" hasCustomPrompt="1"/>
          </p:nvPr>
        </p:nvSpPr>
        <p:spPr>
          <a:xfrm>
            <a:off x="9938903" y="1955217"/>
            <a:ext cx="1738800" cy="756000"/>
          </a:xfrm>
          <a:solidFill>
            <a:schemeClr val="bg1"/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de-DE" sz="800" b="1">
                <a:solidFill>
                  <a:schemeClr val="tx2"/>
                </a:solidFill>
              </a:rPr>
              <a:t>Partner Brand</a:t>
            </a:r>
          </a:p>
        </p:txBody>
      </p:sp>
    </p:spTree>
    <p:extLst>
      <p:ext uri="{BB962C8B-B14F-4D97-AF65-F5344CB8AC3E}">
        <p14:creationId xmlns:p14="http://schemas.microsoft.com/office/powerpoint/2010/main" val="184344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908720"/>
            <a:ext cx="3563938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4329100"/>
            <a:ext cx="3563938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295775" y="4329100"/>
            <a:ext cx="3600449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8112125" y="4329100"/>
            <a:ext cx="3563937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295774" y="908720"/>
            <a:ext cx="3600449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8112124" y="908720"/>
            <a:ext cx="3563937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Rectangle 13"/>
          <p:cNvSpPr/>
          <p:nvPr/>
        </p:nvSpPr>
        <p:spPr bwMode="gray">
          <a:xfrm>
            <a:off x="7896223" y="1586211"/>
            <a:ext cx="215902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 bwMode="gray">
          <a:xfrm>
            <a:off x="4079875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4295774" y="1916113"/>
            <a:ext cx="3600451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20" name="Chart Placeholder 17"/>
          <p:cNvSpPr>
            <a:spLocks noGrp="1"/>
          </p:cNvSpPr>
          <p:nvPr>
            <p:ph type="chart" sz="quarter" idx="19"/>
          </p:nvPr>
        </p:nvSpPr>
        <p:spPr>
          <a:xfrm>
            <a:off x="8112124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434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(Partner Brand)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5937" y="908720"/>
            <a:ext cx="9396487" cy="67749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Bildplatzhalter 18"/>
          <p:cNvSpPr>
            <a:spLocks noGrp="1"/>
          </p:cNvSpPr>
          <p:nvPr>
            <p:ph type="pic" sz="quarter" idx="10" hasCustomPrompt="1"/>
          </p:nvPr>
        </p:nvSpPr>
        <p:spPr>
          <a:xfrm>
            <a:off x="10437909" y="932024"/>
            <a:ext cx="1238153" cy="588764"/>
          </a:xfrm>
          <a:solidFill>
            <a:schemeClr val="bg1"/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de-DE" sz="800" b="1">
                <a:solidFill>
                  <a:schemeClr val="tx2"/>
                </a:solidFill>
              </a:rPr>
              <a:t>Partner Brand</a:t>
            </a:r>
          </a:p>
        </p:txBody>
      </p:sp>
    </p:spTree>
    <p:extLst>
      <p:ext uri="{BB962C8B-B14F-4D97-AF65-F5344CB8AC3E}">
        <p14:creationId xmlns:p14="http://schemas.microsoft.com/office/powerpoint/2010/main" val="1133507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fograph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908720"/>
            <a:ext cx="3563938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8" y="4329100"/>
            <a:ext cx="3563938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295775" y="4329100"/>
            <a:ext cx="3600449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8112125" y="4329100"/>
            <a:ext cx="3563937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295774" y="908720"/>
            <a:ext cx="3600449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8112124" y="908720"/>
            <a:ext cx="3563937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7896223" y="1586211"/>
            <a:ext cx="215902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4079875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4295774" y="1916113"/>
            <a:ext cx="3600451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20" name="Chart Placeholder 17"/>
          <p:cNvSpPr>
            <a:spLocks noGrp="1"/>
          </p:cNvSpPr>
          <p:nvPr>
            <p:ph type="chart" sz="quarter" idx="19"/>
          </p:nvPr>
        </p:nvSpPr>
        <p:spPr>
          <a:xfrm>
            <a:off x="8112124" y="1916113"/>
            <a:ext cx="3563937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515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fo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7" y="908720"/>
            <a:ext cx="5472111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4329100"/>
            <a:ext cx="5472111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03950" y="4329100"/>
            <a:ext cx="5472110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203949" y="908720"/>
            <a:ext cx="5472110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5988049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5472109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6203950" y="1916113"/>
            <a:ext cx="5472113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49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OWY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2312894" y="4482"/>
            <a:ext cx="98638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5" name="Bild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4575" y="365125"/>
            <a:ext cx="176371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8"/>
          <p:cNvCxnSpPr>
            <a:cxnSpLocks/>
          </p:cNvCxnSpPr>
          <p:nvPr/>
        </p:nvCxnSpPr>
        <p:spPr bwMode="gray">
          <a:xfrm>
            <a:off x="2438400" y="1736725"/>
            <a:ext cx="925988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7"/>
          <p:cNvSpPr txBox="1"/>
          <p:nvPr userDrawn="1"/>
        </p:nvSpPr>
        <p:spPr>
          <a:xfrm>
            <a:off x="2438400" y="382923"/>
            <a:ext cx="449263" cy="254000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de-DE"/>
            </a:defPPr>
            <a:lvl1pPr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accent1"/>
                </a:solidFill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sp>
        <p:nvSpPr>
          <p:cNvPr id="8" name="Textfeld 9"/>
          <p:cNvSpPr txBox="1"/>
          <p:nvPr userDrawn="1"/>
        </p:nvSpPr>
        <p:spPr>
          <a:xfrm>
            <a:off x="2685210" y="382923"/>
            <a:ext cx="6877050" cy="254000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de-DE"/>
            </a:defPPr>
            <a:lvl1pPr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accent1"/>
                </a:solidFill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de-DE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908720"/>
            <a:ext cx="9237662" cy="677491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0"/>
          </p:nvPr>
        </p:nvSpPr>
        <p:spPr>
          <a:xfrm>
            <a:off x="307" y="4262469"/>
            <a:ext cx="2312587" cy="1609413"/>
          </a:xfr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pl-PL" noProof="0"/>
              <a:t>Kliknij ikonę, aby dodać obraz</a:t>
            </a:r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39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7" y="908720"/>
            <a:ext cx="5472111" cy="677491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937" y="4329100"/>
            <a:ext cx="5472111" cy="2052650"/>
          </a:xfrm>
        </p:spPr>
        <p:txBody>
          <a:bodyPr/>
          <a:lstStyle>
            <a:lvl1pPr marL="182563" indent="-182563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03950" y="4329100"/>
            <a:ext cx="5472110" cy="2052650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203949" y="908720"/>
            <a:ext cx="5472110" cy="677491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5" name="Rectangle 14"/>
          <p:cNvSpPr/>
          <p:nvPr/>
        </p:nvSpPr>
        <p:spPr bwMode="gray">
          <a:xfrm>
            <a:off x="5988049" y="1586211"/>
            <a:ext cx="2159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5472109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  <p:sp>
        <p:nvSpPr>
          <p:cNvPr id="19" name="Chart Placeholder 17"/>
          <p:cNvSpPr>
            <a:spLocks noGrp="1"/>
          </p:cNvSpPr>
          <p:nvPr>
            <p:ph type="chart" sz="quarter" idx="18"/>
          </p:nvPr>
        </p:nvSpPr>
        <p:spPr>
          <a:xfrm>
            <a:off x="6203950" y="1916113"/>
            <a:ext cx="5472113" cy="225542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63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7" y="908720"/>
            <a:ext cx="11160122" cy="67749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112124" y="1874243"/>
            <a:ext cx="3563935" cy="4507507"/>
          </a:xfrm>
        </p:spPr>
        <p:txBody>
          <a:bodyPr/>
          <a:lstStyle>
            <a:lvl1pPr marL="180975" indent="-180975">
              <a:defRPr sz="1600"/>
            </a:lvl1pPr>
            <a:lvl2pPr marL="361950" indent="-180975">
              <a:defRPr sz="1600"/>
            </a:lvl2pPr>
            <a:lvl3pPr marL="542925" indent="-180975">
              <a:defRPr sz="1600"/>
            </a:lvl3pPr>
            <a:lvl4pPr marL="714375" indent="-171450">
              <a:defRPr sz="1600"/>
            </a:lvl4pPr>
            <a:lvl5pPr marL="895350" indent="-180975"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7"/>
          </p:nvPr>
        </p:nvSpPr>
        <p:spPr>
          <a:xfrm>
            <a:off x="515937" y="1916113"/>
            <a:ext cx="7380288" cy="446563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Diagramm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0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gray">
          <a:xfrm>
            <a:off x="0" y="1586211"/>
            <a:ext cx="12192000" cy="329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0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(right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012" y="908720"/>
            <a:ext cx="5472050" cy="677491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012" y="1875600"/>
            <a:ext cx="5472050" cy="45061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pic>
        <p:nvPicPr>
          <p:cNvPr id="8" name="Bild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1" y="365125"/>
            <a:ext cx="1764000" cy="43476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gray">
          <a:xfrm>
            <a:off x="6204012" y="1736725"/>
            <a:ext cx="5472050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62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(right)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96977" y="0"/>
            <a:ext cx="919502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5500" y="908720"/>
            <a:ext cx="8450562" cy="67749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1" y="365125"/>
            <a:ext cx="1764000" cy="43476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gray">
          <a:xfrm>
            <a:off x="3225500" y="1736725"/>
            <a:ext cx="8450562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ildplatzhalt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07" y="4262469"/>
            <a:ext cx="2997200" cy="211928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CB will </a:t>
            </a:r>
            <a:r>
              <a:rPr lang="de-DE" err="1"/>
              <a:t>add</a:t>
            </a:r>
            <a:r>
              <a:rPr lang="de-DE"/>
              <a:t> </a:t>
            </a:r>
            <a:r>
              <a:rPr lang="de-DE" err="1"/>
              <a:t>application</a:t>
            </a:r>
            <a:r>
              <a:rPr lang="de-DE"/>
              <a:t> </a:t>
            </a:r>
            <a:r>
              <a:rPr lang="de-DE" err="1"/>
              <a:t>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47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15937" y="908720"/>
            <a:ext cx="11160125" cy="67749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15937" y="1875304"/>
            <a:ext cx="11160125" cy="45064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1" name="Straight Connector 10"/>
          <p:cNvCxnSpPr/>
          <p:nvPr/>
        </p:nvCxnSpPr>
        <p:spPr bwMode="gray">
          <a:xfrm>
            <a:off x="515938" y="1736725"/>
            <a:ext cx="11160124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d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1" y="365125"/>
            <a:ext cx="1764000" cy="43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4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4638" algn="l" defTabSz="9144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66700" algn="l" defTabSz="9144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4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6700" algn="l" defTabSz="9144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4">
          <p15:clr>
            <a:srgbClr val="F26B43"/>
          </p15:clr>
        </p15:guide>
        <p15:guide id="2" orient="horz" pos="1207">
          <p15:clr>
            <a:srgbClr val="F26B43"/>
          </p15:clr>
        </p15:guide>
        <p15:guide id="3" pos="325">
          <p15:clr>
            <a:srgbClr val="F26B43"/>
          </p15:clr>
        </p15:guide>
        <p15:guide id="4" pos="7355">
          <p15:clr>
            <a:srgbClr val="F26B43"/>
          </p15:clr>
        </p15:guide>
        <p15:guide id="5" pos="2706">
          <p15:clr>
            <a:srgbClr val="F26B43"/>
          </p15:clr>
        </p15:guide>
        <p15:guide id="6" pos="4974">
          <p15:clr>
            <a:srgbClr val="F26B43"/>
          </p15:clr>
        </p15:guide>
        <p15:guide id="7" pos="5110">
          <p15:clr>
            <a:srgbClr val="F26B43"/>
          </p15:clr>
        </p15:guide>
        <p15:guide id="8" pos="2570">
          <p15:clr>
            <a:srgbClr val="F26B43"/>
          </p15:clr>
        </p15:guide>
        <p15:guide id="9" orient="horz" pos="4020">
          <p15:clr>
            <a:srgbClr val="F26B43"/>
          </p15:clr>
        </p15:guide>
        <p15:guide id="10" pos="3908">
          <p15:clr>
            <a:srgbClr val="F26B43"/>
          </p15:clr>
        </p15:guide>
        <p15:guide id="11" pos="377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7224" y="908720"/>
            <a:ext cx="5472050" cy="677491"/>
          </a:xfrm>
        </p:spPr>
        <p:txBody>
          <a:bodyPr/>
          <a:lstStyle/>
          <a:p>
            <a:r>
              <a:rPr lang="ru-RU" dirty="0"/>
              <a:t>Основные особенности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04012" y="1916832"/>
            <a:ext cx="5658474" cy="450615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Бюджетный ЖКХ светильник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ru-RU" dirty="0"/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Эффективность 95 лм/Вт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Корпус из </a:t>
            </a:r>
            <a:r>
              <a:rPr lang="en-US" dirty="0"/>
              <a:t>PC</a:t>
            </a:r>
            <a:r>
              <a:rPr lang="ru-RU" dirty="0"/>
              <a:t> с интегрированным драйвером – высокая механическая прочность </a:t>
            </a:r>
            <a:r>
              <a:rPr lang="en-US" dirty="0"/>
              <a:t>IK08</a:t>
            </a:r>
            <a:endParaRPr lang="ru-RU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Для всех мощностей доступны версии с комбинированным датчиком движения и освещенности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ru-RU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en-US" dirty="0"/>
              <a:t>IP65</a:t>
            </a:r>
            <a:r>
              <a:rPr lang="ru-RU" dirty="0"/>
              <a:t> для температурного диапазона </a:t>
            </a:r>
            <a:r>
              <a:rPr lang="en-US" dirty="0"/>
              <a:t>-25°..+40°C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dirty="0"/>
              <a:t>Установочные винты закрыты заглушками в цвет корпуса</a:t>
            </a:r>
          </a:p>
        </p:txBody>
      </p:sp>
      <p:graphicFrame>
        <p:nvGraphicFramePr>
          <p:cNvPr id="8" name="Table 3"/>
          <p:cNvGraphicFramePr>
            <a:graphicFrameLocks noGrp="1"/>
          </p:cNvGraphicFramePr>
          <p:nvPr/>
        </p:nvGraphicFramePr>
        <p:xfrm>
          <a:off x="548248" y="510986"/>
          <a:ext cx="5472111" cy="123023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472111">
                  <a:extLst>
                    <a:ext uri="{9D8B030D-6E8A-4147-A177-3AD203B41FA5}">
                      <a16:colId xmlns:a16="http://schemas.microsoft.com/office/drawing/2014/main" val="2386316154"/>
                    </a:ext>
                  </a:extLst>
                </a:gridCol>
              </a:tblGrid>
              <a:tr h="12302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en-US" sz="4000" b="1" cap="all" baseline="0" dirty="0">
                          <a:solidFill>
                            <a:schemeClr val="accent1"/>
                          </a:solidFill>
                        </a:rPr>
                        <a:t>LEDVANCE </a:t>
                      </a:r>
                      <a:br>
                        <a:rPr lang="en-US" sz="4000" b="1" cap="all" baseline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3600" b="1" cap="none" baseline="0" dirty="0">
                          <a:solidFill>
                            <a:schemeClr val="accent1"/>
                          </a:solidFill>
                        </a:rPr>
                        <a:t>ECOCLASS  BLKH IP</a:t>
                      </a:r>
                      <a:r>
                        <a:rPr lang="ru-RU" sz="3600" b="1" cap="none" baseline="0" dirty="0">
                          <a:solidFill>
                            <a:schemeClr val="accent1"/>
                          </a:solidFill>
                        </a:rPr>
                        <a:t>65</a:t>
                      </a:r>
                      <a:endParaRPr lang="en-US" sz="3200" b="1" cap="none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72000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96711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C2C41B-D56C-4AFB-A946-4C6DE65990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88" y="2370594"/>
            <a:ext cx="4815473" cy="335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5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BC887-1E92-41F6-AA60-1A60F667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7" y="888723"/>
            <a:ext cx="11160125" cy="677491"/>
          </a:xfrm>
        </p:spPr>
        <p:txBody>
          <a:bodyPr/>
          <a:lstStyle/>
          <a:p>
            <a:r>
              <a:rPr lang="en-US" dirty="0"/>
              <a:t>ECOCLASS  BLKH IP65</a:t>
            </a:r>
            <a:endParaRPr lang="ru-RU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ED3C482B-0A26-4DDE-AF16-B4EF4C53F97E}"/>
              </a:ext>
            </a:extLst>
          </p:cNvPr>
          <p:cNvSpPr txBox="1">
            <a:spLocks/>
          </p:cNvSpPr>
          <p:nvPr/>
        </p:nvSpPr>
        <p:spPr>
          <a:xfrm>
            <a:off x="4583832" y="5373216"/>
            <a:ext cx="7174365" cy="1251520"/>
          </a:xfrm>
          <a:prstGeom prst="rect">
            <a:avLst/>
          </a:prstGeom>
        </p:spPr>
        <p:txBody>
          <a:bodyPr/>
          <a:lstStyle>
            <a:lvl1pPr marL="266700" indent="-2667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274638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038" indent="-2667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indent="-2667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6700" algn="l" defTabSz="91440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микроволновым датчиком движения и освещенности:</a:t>
            </a:r>
          </a:p>
          <a:p>
            <a:pPr marL="266700" marR="0" lvl="0" indent="-2667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расстояние прямого обнаружения ≈ 8-9 м</a:t>
            </a:r>
          </a:p>
          <a:p>
            <a:pPr marL="266700" marR="0" lvl="0" indent="-2667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радиус обнаружения  ≈ 4-6 м</a:t>
            </a:r>
          </a:p>
          <a:p>
            <a:pPr marL="266700" marR="0" lvl="0" indent="-2667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угол обнаружения  ≈ 110-12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8AC3EE2-2367-431A-AB90-631C93C7D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19607"/>
              </p:ext>
            </p:extLst>
          </p:nvPr>
        </p:nvGraphicFramePr>
        <p:xfrm>
          <a:off x="496106" y="2006947"/>
          <a:ext cx="11142191" cy="1926110"/>
        </p:xfrm>
        <a:graphic>
          <a:graphicData uri="http://schemas.openxmlformats.org/drawingml/2006/table">
            <a:tbl>
              <a:tblPr/>
              <a:tblGrid>
                <a:gridCol w="2486637">
                  <a:extLst>
                    <a:ext uri="{9D8B030D-6E8A-4147-A177-3AD203B41FA5}">
                      <a16:colId xmlns:a16="http://schemas.microsoft.com/office/drawing/2014/main" val="2919481806"/>
                    </a:ext>
                  </a:extLst>
                </a:gridCol>
                <a:gridCol w="1432504">
                  <a:extLst>
                    <a:ext uri="{9D8B030D-6E8A-4147-A177-3AD203B41FA5}">
                      <a16:colId xmlns:a16="http://schemas.microsoft.com/office/drawing/2014/main" val="286714960"/>
                    </a:ext>
                  </a:extLst>
                </a:gridCol>
                <a:gridCol w="473327">
                  <a:extLst>
                    <a:ext uri="{9D8B030D-6E8A-4147-A177-3AD203B41FA5}">
                      <a16:colId xmlns:a16="http://schemas.microsoft.com/office/drawing/2014/main" val="3781189218"/>
                    </a:ext>
                  </a:extLst>
                </a:gridCol>
                <a:gridCol w="804994">
                  <a:extLst>
                    <a:ext uri="{9D8B030D-6E8A-4147-A177-3AD203B41FA5}">
                      <a16:colId xmlns:a16="http://schemas.microsoft.com/office/drawing/2014/main" val="1751934222"/>
                    </a:ext>
                  </a:extLst>
                </a:gridCol>
                <a:gridCol w="804994">
                  <a:extLst>
                    <a:ext uri="{9D8B030D-6E8A-4147-A177-3AD203B41FA5}">
                      <a16:colId xmlns:a16="http://schemas.microsoft.com/office/drawing/2014/main" val="2659961497"/>
                    </a:ext>
                  </a:extLst>
                </a:gridCol>
                <a:gridCol w="1087780">
                  <a:extLst>
                    <a:ext uri="{9D8B030D-6E8A-4147-A177-3AD203B41FA5}">
                      <a16:colId xmlns:a16="http://schemas.microsoft.com/office/drawing/2014/main" val="2921574589"/>
                    </a:ext>
                  </a:extLst>
                </a:gridCol>
                <a:gridCol w="880859">
                  <a:extLst>
                    <a:ext uri="{9D8B030D-6E8A-4147-A177-3AD203B41FA5}">
                      <a16:colId xmlns:a16="http://schemas.microsoft.com/office/drawing/2014/main" val="1097282595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1566220882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2867990861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2757814758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1729882136"/>
                    </a:ext>
                  </a:extLst>
                </a:gridCol>
              </a:tblGrid>
              <a:tr h="51006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Вт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лм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лм/Вт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Угол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Размеры, мм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Гарантия, г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63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8557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10W 4000K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4058075688377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х 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260689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10W 4000K S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4058075688414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х 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888503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20W 4000K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4058075688391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х 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348031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20W 4000K S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4058075688438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х 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997073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30W 4000K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4058075692091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х 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080427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ECOCLASS BLKH 30W 4000K S WT IP65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4058075692114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х 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9E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51421"/>
                  </a:ext>
                </a:extLst>
              </a:tr>
            </a:tbl>
          </a:graphicData>
        </a:graphic>
      </p:graphicFrame>
      <p:pic>
        <p:nvPicPr>
          <p:cNvPr id="8" name="Grafik 33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1168164A-3517-4F3A-997D-643780107D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6192" y="4149080"/>
            <a:ext cx="600770" cy="600770"/>
          </a:xfrm>
          <a:prstGeom prst="rect">
            <a:avLst/>
          </a:prstGeom>
        </p:spPr>
      </p:pic>
      <p:pic>
        <p:nvPicPr>
          <p:cNvPr id="11" name="Grafik 35">
            <a:extLst>
              <a:ext uri="{FF2B5EF4-FFF2-40B4-BE49-F238E27FC236}">
                <a16:creationId xmlns:a16="http://schemas.microsoft.com/office/drawing/2014/main" id="{12B89AEF-ACB0-4882-8B48-B7B2D54A426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6294" y="4137033"/>
            <a:ext cx="612000" cy="612817"/>
          </a:xfrm>
          <a:prstGeom prst="rect">
            <a:avLst/>
          </a:prstGeom>
        </p:spPr>
      </p:pic>
      <p:pic>
        <p:nvPicPr>
          <p:cNvPr id="12" name="Grafik 48" descr="Ein Bild, das Text, ClipArt, Vektorgrafiken enthält.&#10;&#10;Automatisch generierte Beschreibung">
            <a:extLst>
              <a:ext uri="{FF2B5EF4-FFF2-40B4-BE49-F238E27FC236}">
                <a16:creationId xmlns:a16="http://schemas.microsoft.com/office/drawing/2014/main" id="{AE70C606-52AC-49C8-8F1C-7FD68A04703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0592" y="4156861"/>
            <a:ext cx="599969" cy="60077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88AF5AC-24DF-42B8-96DA-C61C2C02BD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106" y="4272661"/>
            <a:ext cx="3778831" cy="239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420889"/>
      </p:ext>
    </p:extLst>
  </p:cSld>
  <p:clrMapOvr>
    <a:masterClrMapping/>
  </p:clrMapOvr>
</p:sld>
</file>

<file path=ppt/theme/theme1.xml><?xml version="1.0" encoding="utf-8"?>
<a:theme xmlns:a="http://schemas.openxmlformats.org/drawingml/2006/main" name="5_LEDVANCE">
  <a:themeElements>
    <a:clrScheme name="Custom 6">
      <a:dk1>
        <a:sysClr val="windowText" lastClr="000000"/>
      </a:dk1>
      <a:lt1>
        <a:sysClr val="window" lastClr="FFFFFF"/>
      </a:lt1>
      <a:dk2>
        <a:srgbClr val="6F6F6F"/>
      </a:dk2>
      <a:lt2>
        <a:srgbClr val="E6E6E6"/>
      </a:lt2>
      <a:accent1>
        <a:srgbClr val="FF6600"/>
      </a:accent1>
      <a:accent2>
        <a:srgbClr val="9C9E9F"/>
      </a:accent2>
      <a:accent3>
        <a:srgbClr val="CBCBCB"/>
      </a:accent3>
      <a:accent4>
        <a:srgbClr val="FF8555"/>
      </a:accent4>
      <a:accent5>
        <a:srgbClr val="FFA37E"/>
      </a:accent5>
      <a:accent6>
        <a:srgbClr val="FFC2A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accent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err="1" smtClean="0"/>
        </a:defPPr>
      </a:lst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Yellow">
      <a:srgbClr val="FFE32C"/>
    </a:custClr>
    <a:custClr name="Blue">
      <a:srgbClr val="0044FC"/>
    </a:custClr>
    <a:custClr name="Petrol">
      <a:srgbClr val="40F1B5"/>
    </a:custClr>
    <a:custClr name="Pink">
      <a:srgbClr val="D71BB6"/>
    </a:custClr>
    <a:custClr name="Red">
      <a:srgbClr val="FD3E14"/>
    </a:custClr>
  </a:custClrLst>
  <a:extLst>
    <a:ext uri="{05A4C25C-085E-4340-85A3-A5531E510DB2}">
      <thm15:themeFamily xmlns:thm15="http://schemas.microsoft.com/office/thememl/2012/main" name="160613_PPT Master.potx" id="{73E02228-7A9B-494B-B60B-21B7C1D66037}" vid="{DE65AA97-19CE-4F69-8DB0-111BA67B0AC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233</Words>
  <Application>Microsoft Office PowerPoint</Application>
  <PresentationFormat>Широкоэкранный</PresentationFormat>
  <Paragraphs>96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5_LEDVANCE</vt:lpstr>
      <vt:lpstr>Основные особенности</vt:lpstr>
      <vt:lpstr>ECOCLASS  BLKH IP65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особенности</dc:title>
  <dc:creator>Ignasheva, Lidiya</dc:creator>
  <cp:lastModifiedBy>Ignasheva, Lidiya</cp:lastModifiedBy>
  <cp:revision>2</cp:revision>
  <dcterms:created xsi:type="dcterms:W3CDTF">2021-10-07T07:55:52Z</dcterms:created>
  <dcterms:modified xsi:type="dcterms:W3CDTF">2022-04-12T08:03:50Z</dcterms:modified>
</cp:coreProperties>
</file>